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77" r:id="rId7"/>
    <p:sldId id="258" r:id="rId8"/>
    <p:sldId id="275" r:id="rId9"/>
    <p:sldId id="274" r:id="rId10"/>
    <p:sldId id="278" r:id="rId11"/>
    <p:sldId id="264" r:id="rId12"/>
    <p:sldId id="269" r:id="rId13"/>
    <p:sldId id="267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8">
          <p15:clr>
            <a:srgbClr val="A4A3A4"/>
          </p15:clr>
        </p15:guide>
        <p15:guide id="2" pos="4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840"/>
    <a:srgbClr val="000000"/>
    <a:srgbClr val="8DBBD5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9524" autoAdjust="0"/>
  </p:normalViewPr>
  <p:slideViewPr>
    <p:cSldViewPr snapToGrid="0">
      <p:cViewPr varScale="1">
        <p:scale>
          <a:sx n="114" d="100"/>
          <a:sy n="114" d="100"/>
        </p:scale>
        <p:origin x="1128" y="102"/>
      </p:cViewPr>
      <p:guideLst>
        <p:guide orient="horz" pos="4098"/>
        <p:guide pos="4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Massdevelopment.com\mdfa\DevGroups\Finance\DEVENS\Tax%20Recap\FY%202023\Graphs%20for%20Presentation\Copy%20of%20Copy%20of%20Tax%20Rates%20Graph%20by%20community-Residential%20only%202022%20RA-b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Massdevelopment.com\mdfa\DevGroups\Finance\DEVENS\Tax%20Recap\FY%202023\Graphs%20for%20Presentation\Copy%20of%20Copy%20of%20Tax%20Rates%20Graph%20by%20community-Commerical%20only-b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assdevelopment.com\mdfa\DevGroups\Finance\DEVENS\Tax%20Recap\FY%202023\Graphs%20for%20Presentation\Copy%20of%20Copy%20of%20Average%20Single%20Family%20Tax%20Bill%20FY2023-bk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8994406002279E-2"/>
          <c:y val="0.14839900019719859"/>
          <c:w val="0.87986638033882125"/>
          <c:h val="0.71602744231794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'Rate Comparison by Town Summary'!$C$5</c:f>
              <c:strCache>
                <c:ptCount val="1"/>
                <c:pt idx="0">
                  <c:v>Residential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4-4EB4-8C9A-3F21B623E8C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4-4EB4-8C9A-3F21B623E8C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04-4EB4-8C9A-3F21B623E8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'Rate Comparison by Town Summary'!$A$6:$B$14</c:f>
              <c:strCache>
                <c:ptCount val="9"/>
                <c:pt idx="0">
                  <c:v>Lancaster </c:v>
                </c:pt>
                <c:pt idx="1">
                  <c:v>Harvard </c:v>
                </c:pt>
                <c:pt idx="2">
                  <c:v>Littleton </c:v>
                </c:pt>
                <c:pt idx="3">
                  <c:v>Groton </c:v>
                </c:pt>
                <c:pt idx="4">
                  <c:v>Lunenburg</c:v>
                </c:pt>
                <c:pt idx="5">
                  <c:v>Leominster </c:v>
                </c:pt>
                <c:pt idx="6">
                  <c:v>Shirley</c:v>
                </c:pt>
                <c:pt idx="7">
                  <c:v>Devens </c:v>
                </c:pt>
                <c:pt idx="8">
                  <c:v>Ayer </c:v>
                </c:pt>
              </c:strCache>
            </c:strRef>
          </c:cat>
          <c:val>
            <c:numRef>
              <c:f>'Rate Comparison by Town Summary'!$C$6:$C$14</c:f>
              <c:numCache>
                <c:formatCode>_("$"* #,##0.00_);_("$"* \(#,##0.00\);_("$"* "-"??_);_(@_)</c:formatCode>
                <c:ptCount val="9"/>
                <c:pt idx="0">
                  <c:v>19.45</c:v>
                </c:pt>
                <c:pt idx="1">
                  <c:v>17.91</c:v>
                </c:pt>
                <c:pt idx="2">
                  <c:v>17.71</c:v>
                </c:pt>
                <c:pt idx="3">
                  <c:v>17.190000000000001</c:v>
                </c:pt>
                <c:pt idx="4">
                  <c:v>17.190000000000001</c:v>
                </c:pt>
                <c:pt idx="5">
                  <c:v>16.559999999999999</c:v>
                </c:pt>
                <c:pt idx="6">
                  <c:v>15.48</c:v>
                </c:pt>
                <c:pt idx="7">
                  <c:v>13.58</c:v>
                </c:pt>
                <c:pt idx="8">
                  <c:v>13.42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04-4EB4-8C9A-3F21B623E8CE}"/>
            </c:ext>
          </c:extLst>
        </c:ser>
        <c:ser>
          <c:idx val="2"/>
          <c:order val="1"/>
          <c:tx>
            <c:strRef>
              <c:f>'[5]Rate Comparison by Town Summary'!$E$5</c:f>
              <c:strCache>
                <c:ptCount val="1"/>
                <c:pt idx="0">
                  <c:v>Industrial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'Rate Comparison by Town Summary'!$A$6:$B$14</c:f>
              <c:strCache>
                <c:ptCount val="9"/>
                <c:pt idx="0">
                  <c:v>Lancaster </c:v>
                </c:pt>
                <c:pt idx="1">
                  <c:v>Harvard </c:v>
                </c:pt>
                <c:pt idx="2">
                  <c:v>Littleton </c:v>
                </c:pt>
                <c:pt idx="3">
                  <c:v>Groton </c:v>
                </c:pt>
                <c:pt idx="4">
                  <c:v>Lunenburg</c:v>
                </c:pt>
                <c:pt idx="5">
                  <c:v>Leominster </c:v>
                </c:pt>
                <c:pt idx="6">
                  <c:v>Shirley</c:v>
                </c:pt>
                <c:pt idx="7">
                  <c:v>Devens </c:v>
                </c:pt>
                <c:pt idx="8">
                  <c:v>Ayer </c:v>
                </c:pt>
              </c:strCache>
            </c:strRef>
          </c:cat>
          <c:val>
            <c:numRef>
              <c:f>'[5]Rate Comparison by Town Summary'!$E$6:$E$14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04-4EB4-8C9A-3F21B623E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539456"/>
        <c:axId val="582296704"/>
      </c:barChart>
      <c:catAx>
        <c:axId val="68353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2296704"/>
        <c:crosses val="autoZero"/>
        <c:auto val="1"/>
        <c:lblAlgn val="ctr"/>
        <c:lblOffset val="100"/>
        <c:noMultiLvlLbl val="0"/>
      </c:catAx>
      <c:valAx>
        <c:axId val="5822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53945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955408013029E-2"/>
          <c:y val="0.12139041164158279"/>
          <c:w val="0.84793266695321612"/>
          <c:h val="0.72719785873077813"/>
        </c:manualLayout>
      </c:layout>
      <c:barChart>
        <c:barDir val="col"/>
        <c:grouping val="clustered"/>
        <c:varyColors val="0"/>
        <c:ser>
          <c:idx val="2"/>
          <c:order val="1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73-4DF8-B111-3347E31F98D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73-4DF8-B111-3347E31F98D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573-4DF8-B111-3347E31F98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'Rate Comparison by Town Summary'!$A$6:$A$18</c:f>
              <c:strCache>
                <c:ptCount val="13"/>
                <c:pt idx="0">
                  <c:v>Worcester </c:v>
                </c:pt>
                <c:pt idx="1">
                  <c:v>Hudson</c:v>
                </c:pt>
                <c:pt idx="2">
                  <c:v>Ayer </c:v>
                </c:pt>
                <c:pt idx="3">
                  <c:v>Lowell</c:v>
                </c:pt>
                <c:pt idx="4">
                  <c:v>Clinton</c:v>
                </c:pt>
                <c:pt idx="5">
                  <c:v>Marlborough</c:v>
                </c:pt>
                <c:pt idx="6">
                  <c:v>Chelmsford</c:v>
                </c:pt>
                <c:pt idx="7">
                  <c:v>Lancaster </c:v>
                </c:pt>
                <c:pt idx="8">
                  <c:v>Devens </c:v>
                </c:pt>
                <c:pt idx="9">
                  <c:v>Littleton </c:v>
                </c:pt>
                <c:pt idx="10">
                  <c:v>Fitchburg</c:v>
                </c:pt>
                <c:pt idx="11">
                  <c:v>Leominster </c:v>
                </c:pt>
                <c:pt idx="12">
                  <c:v>Westford</c:v>
                </c:pt>
              </c:strCache>
            </c:strRef>
          </c:cat>
          <c:val>
            <c:numRef>
              <c:f>'Rate Comparison by Town Summary'!$C$6:$C$18</c:f>
              <c:numCache>
                <c:formatCode>_("$"* #,##0.00_);_("$"* \(#,##0.00\);_("$"* "-"??_);_(@_)</c:formatCode>
                <c:ptCount val="13"/>
                <c:pt idx="0">
                  <c:v>33.33</c:v>
                </c:pt>
                <c:pt idx="1">
                  <c:v>31.6</c:v>
                </c:pt>
                <c:pt idx="2">
                  <c:v>28.28</c:v>
                </c:pt>
                <c:pt idx="3">
                  <c:v>25.18</c:v>
                </c:pt>
                <c:pt idx="4">
                  <c:v>25.06</c:v>
                </c:pt>
                <c:pt idx="5">
                  <c:v>22.17</c:v>
                </c:pt>
                <c:pt idx="6">
                  <c:v>19.89</c:v>
                </c:pt>
                <c:pt idx="7">
                  <c:v>19.45</c:v>
                </c:pt>
                <c:pt idx="8">
                  <c:v>18.2</c:v>
                </c:pt>
                <c:pt idx="9">
                  <c:v>17.71</c:v>
                </c:pt>
                <c:pt idx="10">
                  <c:v>17.61</c:v>
                </c:pt>
                <c:pt idx="11">
                  <c:v>16.559999999999999</c:v>
                </c:pt>
                <c:pt idx="12">
                  <c:v>16.12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73-4DF8-B111-3347E31F9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183744"/>
        <c:axId val="5822995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'Rate Comparison by Town Summary'!$A$6:$A$18</c15:sqref>
                        </c15:formulaRef>
                      </c:ext>
                    </c:extLst>
                    <c:strCache>
                      <c:ptCount val="13"/>
                      <c:pt idx="0">
                        <c:v>Worcester </c:v>
                      </c:pt>
                      <c:pt idx="1">
                        <c:v>Hudson</c:v>
                      </c:pt>
                      <c:pt idx="2">
                        <c:v>Ayer </c:v>
                      </c:pt>
                      <c:pt idx="3">
                        <c:v>Lowell</c:v>
                      </c:pt>
                      <c:pt idx="4">
                        <c:v>Clinton</c:v>
                      </c:pt>
                      <c:pt idx="5">
                        <c:v>Marlborough</c:v>
                      </c:pt>
                      <c:pt idx="6">
                        <c:v>Chelmsford</c:v>
                      </c:pt>
                      <c:pt idx="7">
                        <c:v>Lancaster </c:v>
                      </c:pt>
                      <c:pt idx="8">
                        <c:v>Devens </c:v>
                      </c:pt>
                      <c:pt idx="9">
                        <c:v>Littleton </c:v>
                      </c:pt>
                      <c:pt idx="10">
                        <c:v>Fitchburg</c:v>
                      </c:pt>
                      <c:pt idx="11">
                        <c:v>Leominster </c:v>
                      </c:pt>
                      <c:pt idx="12">
                        <c:v>Westford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'Rate Comparison by Town Summary'!$B$6:$B$18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9573-4DF8-B111-3347E31F98D7}"/>
                  </c:ext>
                </c:extLst>
              </c15:ser>
            </c15:filteredBarSeries>
          </c:ext>
        </c:extLst>
      </c:barChart>
      <c:catAx>
        <c:axId val="61718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82299584"/>
        <c:crosses val="autoZero"/>
        <c:auto val="1"/>
        <c:lblAlgn val="ctr"/>
        <c:lblOffset val="100"/>
        <c:noMultiLvlLbl val="0"/>
      </c:catAx>
      <c:valAx>
        <c:axId val="582299584"/>
        <c:scaling>
          <c:orientation val="minMax"/>
          <c:max val="35"/>
        </c:scaling>
        <c:delete val="0"/>
        <c:axPos val="l"/>
        <c:majorGridlines/>
        <c:numFmt formatCode="_(&quot;$&quot;* #,##0.00_);_(&quot;$&quot;* \(#,##0.00\);_(&quot;$&quot;* &quot;-&quot;??_);_(@_)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1718374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89095681221666"/>
          <c:y val="0.15092618619241302"/>
          <c:w val="0.82431082478326578"/>
          <c:h val="0.71602744231794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'Rate Comparison by Town Summary'!#REF!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D6-4BA4-8AFC-C3E2072CDEC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AD6-4BA4-8AFC-C3E2072CDE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'Rate Comparison by Town Summary'!$A$5:$B$13</c:f>
              <c:strCache>
                <c:ptCount val="9"/>
                <c:pt idx="0">
                  <c:v>Harvard </c:v>
                </c:pt>
                <c:pt idx="1">
                  <c:v>Groton </c:v>
                </c:pt>
                <c:pt idx="2">
                  <c:v>Littleton </c:v>
                </c:pt>
                <c:pt idx="3">
                  <c:v>Lancaster </c:v>
                </c:pt>
                <c:pt idx="4">
                  <c:v>Devens </c:v>
                </c:pt>
                <c:pt idx="5">
                  <c:v>Lunenburg</c:v>
                </c:pt>
                <c:pt idx="6">
                  <c:v>Shirley</c:v>
                </c:pt>
                <c:pt idx="7">
                  <c:v>Leominster </c:v>
                </c:pt>
                <c:pt idx="8">
                  <c:v>Ayer </c:v>
                </c:pt>
              </c:strCache>
            </c:strRef>
          </c:cat>
          <c:val>
            <c:numRef>
              <c:f>'Rate Comparison by Town Summary'!$C$5:$C$13</c:f>
              <c:numCache>
                <c:formatCode>_("$"* #,##0_);_("$"* \(#,##0\);_("$"* "-"??_);_(@_)</c:formatCode>
                <c:ptCount val="9"/>
                <c:pt idx="0">
                  <c:v>12085</c:v>
                </c:pt>
                <c:pt idx="1">
                  <c:v>9198</c:v>
                </c:pt>
                <c:pt idx="2">
                  <c:v>9178</c:v>
                </c:pt>
                <c:pt idx="3">
                  <c:v>7570</c:v>
                </c:pt>
                <c:pt idx="4">
                  <c:v>6630</c:v>
                </c:pt>
                <c:pt idx="5">
                  <c:v>6436</c:v>
                </c:pt>
                <c:pt idx="6">
                  <c:v>5472</c:v>
                </c:pt>
                <c:pt idx="7">
                  <c:v>5504</c:v>
                </c:pt>
                <c:pt idx="8">
                  <c:v>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D6-4BA4-8AFC-C3E2072CDEC6}"/>
            </c:ext>
          </c:extLst>
        </c:ser>
        <c:ser>
          <c:idx val="2"/>
          <c:order val="1"/>
          <c:tx>
            <c:strRef>
              <c:f>'[5]Rate Comparison by Town Summary'!$E$5</c:f>
              <c:strCache>
                <c:ptCount val="1"/>
                <c:pt idx="0">
                  <c:v>Industrial </c:v>
                </c:pt>
              </c:strCache>
            </c:strRef>
          </c:tx>
          <c:invertIfNegative val="0"/>
          <c:cat>
            <c:strRef>
              <c:f>'Rate Comparison by Town Summary'!$A$5:$B$13</c:f>
              <c:strCache>
                <c:ptCount val="9"/>
                <c:pt idx="0">
                  <c:v>Harvard </c:v>
                </c:pt>
                <c:pt idx="1">
                  <c:v>Groton </c:v>
                </c:pt>
                <c:pt idx="2">
                  <c:v>Littleton </c:v>
                </c:pt>
                <c:pt idx="3">
                  <c:v>Lancaster </c:v>
                </c:pt>
                <c:pt idx="4">
                  <c:v>Devens </c:v>
                </c:pt>
                <c:pt idx="5">
                  <c:v>Lunenburg</c:v>
                </c:pt>
                <c:pt idx="6">
                  <c:v>Shirley</c:v>
                </c:pt>
                <c:pt idx="7">
                  <c:v>Leominster </c:v>
                </c:pt>
                <c:pt idx="8">
                  <c:v>Ayer </c:v>
                </c:pt>
              </c:strCache>
            </c:strRef>
          </c:cat>
          <c:val>
            <c:numRef>
              <c:f>'[5]Rate Comparison by Town Summary'!$E$6:$E$14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4-8AD6-4BA4-8AFC-C3E2072CD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47040"/>
        <c:axId val="170847616"/>
      </c:barChart>
      <c:catAx>
        <c:axId val="17064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0847616"/>
        <c:crosses val="autoZero"/>
        <c:auto val="1"/>
        <c:lblAlgn val="ctr"/>
        <c:lblOffset val="100"/>
        <c:noMultiLvlLbl val="0"/>
      </c:catAx>
      <c:valAx>
        <c:axId val="17084761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064704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0.30934</cdr:x>
      <cdr:y>0.01361</cdr:y>
    </cdr:from>
    <cdr:to>
      <cdr:x>0.68561</cdr:x>
      <cdr:y>0.16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3625" y="71294"/>
          <a:ext cx="2838449" cy="76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Comparative Residential Tax Rates </a:t>
          </a:r>
          <a:r>
            <a:rPr lang="en-US" sz="1600" baseline="300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b="1" baseline="3000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1600" b="1" baseline="30000">
              <a:latin typeface="Arial" panose="020B0604020202020204" pitchFamily="34" charset="0"/>
              <a:cs typeface="Arial" panose="020B0604020202020204" pitchFamily="34" charset="0"/>
            </a:rPr>
            <a:t>By Community </a:t>
          </a:r>
        </a:p>
      </cdr:txBody>
    </cdr:sp>
  </cdr:relSizeAnchor>
  <cdr:relSizeAnchor xmlns:cdr="http://schemas.openxmlformats.org/drawingml/2006/chartDrawing">
    <cdr:from>
      <cdr:x>0.08207</cdr:x>
      <cdr:y>0.92545</cdr:y>
    </cdr:from>
    <cdr:to>
      <cdr:x>0.88763</cdr:x>
      <cdr:y>0.97091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9125" y="4848226"/>
          <a:ext cx="6076950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aseline="300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r>
            <a:rPr lang="en-US" sz="10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Devens tax rate reflect proposed fiscal year 2023 rate. All other towns reflect fiscal year 2022 rates</a:t>
          </a: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0.30934</cdr:x>
      <cdr:y>0.01361</cdr:y>
    </cdr:from>
    <cdr:to>
      <cdr:x>0.68561</cdr:x>
      <cdr:y>0.16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3625" y="71294"/>
          <a:ext cx="2838449" cy="76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Comparative Commercial/Industrial Tax Rates </a:t>
          </a:r>
          <a:r>
            <a:rPr lang="en-US" sz="1800" b="1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 xmlns:a="http://schemas.openxmlformats.org/drawingml/2006/main">
          <a:pPr algn="ctr"/>
          <a:r>
            <a:rPr lang="en-US" sz="1800" b="1" baseline="30000">
              <a:latin typeface="Arial" panose="020B0604020202020204" pitchFamily="34" charset="0"/>
              <a:cs typeface="Arial" panose="020B0604020202020204" pitchFamily="34" charset="0"/>
            </a:rPr>
            <a:t>By Community </a:t>
          </a:r>
        </a:p>
      </cdr:txBody>
    </cdr:sp>
  </cdr:relSizeAnchor>
  <cdr:relSizeAnchor xmlns:cdr="http://schemas.openxmlformats.org/drawingml/2006/chartDrawing">
    <cdr:from>
      <cdr:x>0.14206</cdr:x>
      <cdr:y>0.96063</cdr:y>
    </cdr:from>
    <cdr:to>
      <cdr:x>0.94383</cdr:x>
      <cdr:y>0.99862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010" y="6642919"/>
          <a:ext cx="6575336" cy="262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 Devens tax rate reflect proposed fiscal year 2023.  All other towns reflect fiscal year 2022 rates</a:t>
          </a:r>
          <a:endParaRPr lang="en-US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0.25758</cdr:x>
      <cdr:y>0.01361</cdr:y>
    </cdr:from>
    <cdr:to>
      <cdr:x>0.79672</cdr:x>
      <cdr:y>0.25273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3132" y="72725"/>
          <a:ext cx="4067143" cy="1277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Comparative</a:t>
          </a:r>
          <a:r>
            <a:rPr lang="en-US" sz="1600" b="1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Average Single Family</a:t>
          </a:r>
          <a:r>
            <a:rPr lang="en-US" sz="1600" b="1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Tax Bill By Community </a:t>
          </a:r>
          <a:r>
            <a:rPr lang="en-US" sz="1600" b="1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   </a:t>
          </a:r>
        </a:p>
      </cdr:txBody>
    </cdr:sp>
  </cdr:relSizeAnchor>
  <cdr:relSizeAnchor xmlns:cdr="http://schemas.openxmlformats.org/drawingml/2006/chartDrawing">
    <cdr:from>
      <cdr:x>0.25379</cdr:x>
      <cdr:y>0.06182</cdr:y>
    </cdr:from>
    <cdr:to>
      <cdr:x>0.375</cdr:x>
      <cdr:y>0.23636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14525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0.1048</cdr:x>
      <cdr:y>0.92424</cdr:y>
    </cdr:from>
    <cdr:to>
      <cdr:x>0.73712</cdr:x>
      <cdr:y>0.99076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0575" y="4764405"/>
          <a:ext cx="477012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0.12197</cdr:x>
      <cdr:y>0.93119</cdr:y>
    </cdr:from>
    <cdr:to>
      <cdr:x>0.87146</cdr:x>
      <cdr:y>0.9918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20117" y="4975860"/>
          <a:ext cx="5654003" cy="323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>
              <a:latin typeface="Arial" panose="020B0604020202020204" pitchFamily="34" charset="0"/>
              <a:cs typeface="Arial" panose="020B0604020202020204" pitchFamily="34" charset="0"/>
            </a:rPr>
            <a:t>Devens reflects the average</a:t>
          </a:r>
          <a:r>
            <a:rPr lang="en-US" sz="900" baseline="0">
              <a:latin typeface="Arial" panose="020B0604020202020204" pitchFamily="34" charset="0"/>
              <a:cs typeface="Arial" panose="020B0604020202020204" pitchFamily="34" charset="0"/>
            </a:rPr>
            <a:t> single family tax bill for FY 2023.  All other Towns reflect fiscal year 2022</a:t>
          </a:r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2F54-F5D6-424A-BDF7-2E15BEEE2AEE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E615-EB59-5D48-BB0D-C4364082E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2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4773-5EE3-2543-AB10-F73D8F0464B4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39D6-4255-0740-A4F3-D834C4E7C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 Aerial Devens, MA IMG_3471_REV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739472" y="171451"/>
            <a:ext cx="213360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54745"/>
                </a:solidFill>
                <a:latin typeface="Arial"/>
              </a:defRPr>
            </a:lvl1pPr>
          </a:lstStyle>
          <a:p>
            <a:fld id="{32957F49-6833-DD4E-8ACE-A322773F88F3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20700"/>
            <a:ext cx="6206073" cy="1054100"/>
          </a:xfrm>
        </p:spPr>
        <p:txBody>
          <a:bodyPr lIns="0" tIns="0" rIns="0" bIns="0" anchor="b" anchorCtr="0">
            <a:noAutofit/>
          </a:bodyPr>
          <a:lstStyle>
            <a:lvl1pPr algn="r">
              <a:defRPr sz="3200" b="1">
                <a:solidFill>
                  <a:srgbClr val="4547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0" y="1608668"/>
            <a:ext cx="6218773" cy="79163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>
                <a:solidFill>
                  <a:srgbClr val="45474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417733" y="5627577"/>
            <a:ext cx="2733656" cy="880980"/>
            <a:chOff x="6417733" y="5627577"/>
            <a:chExt cx="2733656" cy="88098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417733" y="5627577"/>
              <a:ext cx="2733656" cy="880980"/>
            </a:xfrm>
            <a:prstGeom prst="rect">
              <a:avLst/>
            </a:prstGeom>
            <a:gradFill flip="none" rotWithShape="1">
              <a:gsLst>
                <a:gs pos="0">
                  <a:srgbClr val="008040"/>
                </a:gs>
                <a:gs pos="60000">
                  <a:schemeClr val="accent4"/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pic>
          <p:nvPicPr>
            <p:cNvPr id="20" name="Picture 19" descr="Devens_White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0868" y="5697946"/>
              <a:ext cx="2568020" cy="740242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94530" y="5577839"/>
            <a:ext cx="2749469" cy="9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8332" y="0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4"/>
                </a:solidFill>
                <a:latin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2" name="Picture 1" descr="GettyImages_140872358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27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30738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4" descr="GettyImages_140872358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53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30738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8006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6" name="Picture 5" descr="15752298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16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429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2" name="Picture 1" descr="1574735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30738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8006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13640" y="46291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8332" y="0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4"/>
                </a:solidFill>
                <a:latin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97133"/>
            <a:ext cx="9144000" cy="160867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6788" y="6383579"/>
            <a:ext cx="1473108" cy="16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51700" y="6226225"/>
            <a:ext cx="1902460" cy="6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3" r:id="rId4"/>
    <p:sldLayoutId id="2147493464" r:id="rId5"/>
    <p:sldLayoutId id="2147493465" r:id="rId6"/>
    <p:sldLayoutId id="2147493459" r:id="rId7"/>
    <p:sldLayoutId id="2147493460" r:id="rId8"/>
    <p:sldLayoutId id="2147493461" r:id="rId9"/>
    <p:sldLayoutId id="2147493462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rgbClr val="31323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32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8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2"/>
            <a:ext cx="6206073" cy="828674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Devens Tax Rate Classification Hearing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725" y="895351"/>
            <a:ext cx="6218773" cy="117157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Fiscal Year 2023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Board of Directors Presentation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December 7, 2022</a:t>
            </a:r>
          </a:p>
        </p:txBody>
      </p:sp>
    </p:spTree>
    <p:extLst>
      <p:ext uri="{BB962C8B-B14F-4D97-AF65-F5344CB8AC3E}">
        <p14:creationId xmlns:p14="http://schemas.microsoft.com/office/powerpoint/2010/main" val="19372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982743"/>
              </p:ext>
            </p:extLst>
          </p:nvPr>
        </p:nvGraphicFramePr>
        <p:xfrm>
          <a:off x="223837" y="142874"/>
          <a:ext cx="8696325" cy="657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43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194429"/>
              </p:ext>
            </p:extLst>
          </p:nvPr>
        </p:nvGraphicFramePr>
        <p:xfrm>
          <a:off x="521805" y="687456"/>
          <a:ext cx="8001000" cy="51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4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13231"/>
                </a:solidFill>
                <a:latin typeface="Times New Roman" pitchFamily="18" charset="0"/>
                <a:cs typeface="Times New Roman" pitchFamily="18" charset="0"/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Quinquennial Revaluation Process………………………………………………3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Tax Levy Fiscal Year 2019-2023……………………………………..4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Municipal Service Fees……………………………………………5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New Growth……………………………………………………….6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Valuation and Taxes by Property Class……………………………7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Proposed Tax Rate for Fiscal Year 2023……………………………………...…8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Comparative Residential Tax Rates By Community………………………..…..9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Comparative Commercial Tax Rates By Community………………………….10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Comparative Average Residential Tax Bill by Community…………………....11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chemeClr val="accent4"/>
                </a:solidFill>
              </a:rPr>
              <a:t>2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13231"/>
                </a:solidFill>
                <a:latin typeface="Times New Roman" pitchFamily="18" charset="0"/>
                <a:cs typeface="Times New Roman" pitchFamily="18" charset="0"/>
              </a:rPr>
              <a:t>DOR </a:t>
            </a:r>
            <a:r>
              <a:rPr lang="en-US" dirty="0" err="1">
                <a:solidFill>
                  <a:srgbClr val="313231"/>
                </a:solidFill>
                <a:latin typeface="Times New Roman" pitchFamily="18" charset="0"/>
                <a:cs typeface="Times New Roman" pitchFamily="18" charset="0"/>
              </a:rPr>
              <a:t>Quinquennial</a:t>
            </a:r>
            <a:r>
              <a:rPr lang="en-US" dirty="0">
                <a:solidFill>
                  <a:srgbClr val="313231"/>
                </a:solidFill>
                <a:latin typeface="Times New Roman" pitchFamily="18" charset="0"/>
                <a:cs typeface="Times New Roman" pitchFamily="18" charset="0"/>
              </a:rPr>
              <a:t> Revaluation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state statutes and Department of Revenue (DOR) regulations,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Devens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Assessor prepared substantial documentation of all real property in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Devens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review by the DOR. Revaluation is an audit of all of our activity for a year long period when the DOR examines in detail all assessing methodologies used by the town, as well as the values derived through the Mass appraisal system.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revaluation process includes a public disclosure requirement to let property owners know that there are proposed new values.  A listing of all proposed property values were published on the Devens website and a notice was included in the weekly Devens Newsletter.   The disclosure period is one week giving  taxpayers the opportunity to reach out to our Assessor to discuss their proposed assessment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chemeClr val="accent4"/>
                </a:solidFill>
              </a:rPr>
              <a:t>3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3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Tax Levy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Fiscal Year 2019-2023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60923"/>
              </p:ext>
            </p:extLst>
          </p:nvPr>
        </p:nvGraphicFramePr>
        <p:xfrm>
          <a:off x="507206" y="1417638"/>
          <a:ext cx="8129588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29341" imgH="3443086" progId="Excel.Sheet.12">
                  <p:embed/>
                </p:oleObj>
              </mc:Choice>
              <mc:Fallback>
                <p:oleObj name="Worksheet" r:id="rId2" imgW="8129341" imgH="34430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206" y="1417638"/>
                        <a:ext cx="8129588" cy="344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71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Municipal Service Fees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Actual FY 2022 and Projected FY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FC56F1-315A-7E82-3302-4A656FC06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44887"/>
              </p:ext>
            </p:extLst>
          </p:nvPr>
        </p:nvGraphicFramePr>
        <p:xfrm>
          <a:off x="455576" y="1574291"/>
          <a:ext cx="8109584" cy="310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29959" imgH="3838643" progId="Excel.Sheet.12">
                  <p:embed/>
                </p:oleObj>
              </mc:Choice>
              <mc:Fallback>
                <p:oleObj name="Worksheet" r:id="rId2" imgW="10029959" imgH="3838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576" y="1574291"/>
                        <a:ext cx="8109584" cy="310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37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Growth Summary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Fiscal Year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35711"/>
              </p:ext>
            </p:extLst>
          </p:nvPr>
        </p:nvGraphicFramePr>
        <p:xfrm>
          <a:off x="1464469" y="1417638"/>
          <a:ext cx="6215062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14904" imgH="4595970" progId="Excel.Sheet.12">
                  <p:embed/>
                </p:oleObj>
              </mc:Choice>
              <mc:Fallback>
                <p:oleObj name="Worksheet" r:id="rId2" imgW="6214904" imgH="45959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4469" y="1417638"/>
                        <a:ext cx="6215062" cy="459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4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Summary of Valuation &amp; Taxes by Property Class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Fiscal Year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11967"/>
              </p:ext>
            </p:extLst>
          </p:nvPr>
        </p:nvGraphicFramePr>
        <p:xfrm>
          <a:off x="1868062" y="1554783"/>
          <a:ext cx="5583409" cy="291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48200" imgH="2633657" progId="Excel.Sheet.12">
                  <p:embed/>
                </p:oleObj>
              </mc:Choice>
              <mc:Fallback>
                <p:oleObj name="Worksheet" r:id="rId2" imgW="5048200" imgH="2633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8062" y="1554783"/>
                        <a:ext cx="5583409" cy="291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38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3825"/>
            <a:ext cx="8229600" cy="942975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Proposed Tax Rate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Fiscal Year 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02200"/>
              </p:ext>
            </p:extLst>
          </p:nvPr>
        </p:nvGraphicFramePr>
        <p:xfrm>
          <a:off x="1040606" y="1266033"/>
          <a:ext cx="7100888" cy="41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00958" imgH="4195775" progId="Excel.Sheet.12">
                  <p:embed/>
                </p:oleObj>
              </mc:Choice>
              <mc:Fallback>
                <p:oleObj name="Worksheet" r:id="rId2" imgW="7100958" imgH="4195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0606" y="1266033"/>
                        <a:ext cx="7100888" cy="419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42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667304"/>
              </p:ext>
            </p:extLst>
          </p:nvPr>
        </p:nvGraphicFramePr>
        <p:xfrm>
          <a:off x="557420" y="679587"/>
          <a:ext cx="8039100" cy="49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74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313231"/>
      </a:dk1>
      <a:lt1>
        <a:srgbClr val="FFFFFF"/>
      </a:lt1>
      <a:dk2>
        <a:srgbClr val="313231"/>
      </a:dk2>
      <a:lt2>
        <a:srgbClr val="FFFFFF"/>
      </a:lt2>
      <a:accent1>
        <a:srgbClr val="CBBD89"/>
      </a:accent1>
      <a:accent2>
        <a:srgbClr val="F9CA57"/>
      </a:accent2>
      <a:accent3>
        <a:srgbClr val="5D8FB3"/>
      </a:accent3>
      <a:accent4>
        <a:srgbClr val="68AB33"/>
      </a:accent4>
      <a:accent5>
        <a:srgbClr val="00355F"/>
      </a:accent5>
      <a:accent6>
        <a:srgbClr val="461A36"/>
      </a:accent6>
      <a:hlink>
        <a:srgbClr val="EA8E3F"/>
      </a:hlink>
      <a:folHlink>
        <a:srgbClr val="68AB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10379</TotalTime>
  <Words>401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Worksheet</vt:lpstr>
      <vt:lpstr>Microsoft Excel Worksheet</vt:lpstr>
      <vt:lpstr>Devens Tax Rate Classification Hearing  </vt:lpstr>
      <vt:lpstr>Table of Contents</vt:lpstr>
      <vt:lpstr>DOR Quinquennial Revaluation </vt:lpstr>
      <vt:lpstr>Devens  Historical Tax Levy Fiscal Year 2019-2023</vt:lpstr>
      <vt:lpstr>Devens  Summary of Municipal Service Fees  Actual FY 2022 and Projected FY 2023</vt:lpstr>
      <vt:lpstr>Devens  New Growth Summary Fiscal Year 2023</vt:lpstr>
      <vt:lpstr>Devens  Summary of Valuation &amp; Taxes by Property Class  Fiscal Year 2023</vt:lpstr>
      <vt:lpstr>Devens Proposed Tax Rate  Fiscal Year 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Kalinowski, Lisa</cp:lastModifiedBy>
  <cp:revision>313</cp:revision>
  <cp:lastPrinted>2022-11-16T20:56:24Z</cp:lastPrinted>
  <dcterms:created xsi:type="dcterms:W3CDTF">2010-04-12T23:12:02Z</dcterms:created>
  <dcterms:modified xsi:type="dcterms:W3CDTF">2022-12-07T14:52:21Z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