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75" r:id="rId8"/>
    <p:sldId id="274" r:id="rId9"/>
    <p:sldId id="278" r:id="rId10"/>
    <p:sldId id="264" r:id="rId11"/>
    <p:sldId id="269" r:id="rId12"/>
    <p:sldId id="267" r:id="rId13"/>
    <p:sldId id="273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98">
          <p15:clr>
            <a:srgbClr val="A4A3A4"/>
          </p15:clr>
        </p15:guide>
        <p15:guide id="2" pos="40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B840"/>
    <a:srgbClr val="000000"/>
    <a:srgbClr val="8DBBD5"/>
    <a:srgbClr val="008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9524" autoAdjust="0"/>
  </p:normalViewPr>
  <p:slideViewPr>
    <p:cSldViewPr snapToGrid="0">
      <p:cViewPr varScale="1">
        <p:scale>
          <a:sx n="111" d="100"/>
          <a:sy n="111" d="100"/>
        </p:scale>
        <p:origin x="1218" y="96"/>
      </p:cViewPr>
      <p:guideLst>
        <p:guide orient="horz" pos="4098"/>
        <p:guide pos="40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Massdevelopment.com\mdfa\DevGroups\Finance\DEVENS\Tax%20Recap\FY%202024\Tax%20Classification%20Files\Tax%20Rates%20Graph%20by%20community-Residential%20only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Massdevelopment.com\mdfa\DevGroups\Finance\DEVENS\Tax%20Recap\FY%202024\Tax%20Classification%20Files\Tax%20Rates%20Graph%20by%20community-Commerical%20only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Massdevelopment.com\mdfa\DevGroups\Finance\DEVENS\Tax%20Recap\FY%202024\Tax%20Classification%20Files\Copy%20of%20Copy%20of%20Average%20Single%20Family%20Tax%20Bill%20FY2023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468994406002279E-2"/>
          <c:y val="0.14839900019719859"/>
          <c:w val="0.87986638033882125"/>
          <c:h val="0.71602744231794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'[Tax Rates Graph by community-Residential only.xlsx]Rate Comparison by Town Summary'!$C$5</c:f>
              <c:strCache>
                <c:ptCount val="1"/>
                <c:pt idx="0">
                  <c:v>Residential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44F-4005-B46A-BB58DEA4699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44F-4005-B46A-BB58DEA46993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4F-4005-B46A-BB58DEA469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'[Tax Rates Graph by community-Residential only.xlsx]Rate Comparison by Town Summary'!$A$6:$B$14</c:f>
              <c:strCache>
                <c:ptCount val="9"/>
                <c:pt idx="0">
                  <c:v>Lancaster </c:v>
                </c:pt>
                <c:pt idx="1">
                  <c:v>Harvard </c:v>
                </c:pt>
                <c:pt idx="2">
                  <c:v>Littleton </c:v>
                </c:pt>
                <c:pt idx="3">
                  <c:v>Groton </c:v>
                </c:pt>
                <c:pt idx="4">
                  <c:v>Lunenburg</c:v>
                </c:pt>
                <c:pt idx="5">
                  <c:v>Leominster </c:v>
                </c:pt>
                <c:pt idx="6">
                  <c:v>Shirley</c:v>
                </c:pt>
                <c:pt idx="7">
                  <c:v>Devens </c:v>
                </c:pt>
                <c:pt idx="8">
                  <c:v>Ayer </c:v>
                </c:pt>
              </c:strCache>
            </c:strRef>
          </c:cat>
          <c:val>
            <c:numRef>
              <c:f>'[Tax Rates Graph by community-Residential only.xlsx]Rate Comparison by Town Summary'!$C$6:$C$14</c:f>
              <c:numCache>
                <c:formatCode>_("$"* #,##0.00_);_("$"* \(#,##0.00\);_("$"* "-"??_);_(@_)</c:formatCode>
                <c:ptCount val="9"/>
                <c:pt idx="0">
                  <c:v>17.190000000000001</c:v>
                </c:pt>
                <c:pt idx="1">
                  <c:v>16.61</c:v>
                </c:pt>
                <c:pt idx="2">
                  <c:v>16.25</c:v>
                </c:pt>
                <c:pt idx="3">
                  <c:v>15.64</c:v>
                </c:pt>
                <c:pt idx="4">
                  <c:v>14.62</c:v>
                </c:pt>
                <c:pt idx="5">
                  <c:v>15.54</c:v>
                </c:pt>
                <c:pt idx="6">
                  <c:v>14.18</c:v>
                </c:pt>
                <c:pt idx="7">
                  <c:v>12.93</c:v>
                </c:pt>
                <c:pt idx="8">
                  <c:v>12.42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4F-4005-B46A-BB58DEA46993}"/>
            </c:ext>
          </c:extLst>
        </c:ser>
        <c:ser>
          <c:idx val="2"/>
          <c:order val="1"/>
          <c:tx>
            <c:strRef>
              <c:f>'C:\DevGroups\Finance\DEVENS\Tax Recap\FY 2014\[Copy of Tax Rates Graph by community-Residential only.xlsx]Rate Comparison by Town Summary'!$E$5</c:f>
              <c:strCache>
                <c:ptCount val="1"/>
                <c:pt idx="0">
                  <c:v>Industrial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'[Tax Rates Graph by community-Residential only.xlsx]Rate Comparison by Town Summary'!$A$6:$B$14</c:f>
              <c:strCache>
                <c:ptCount val="9"/>
                <c:pt idx="0">
                  <c:v>Lancaster </c:v>
                </c:pt>
                <c:pt idx="1">
                  <c:v>Harvard </c:v>
                </c:pt>
                <c:pt idx="2">
                  <c:v>Littleton </c:v>
                </c:pt>
                <c:pt idx="3">
                  <c:v>Groton </c:v>
                </c:pt>
                <c:pt idx="4">
                  <c:v>Lunenburg</c:v>
                </c:pt>
                <c:pt idx="5">
                  <c:v>Leominster </c:v>
                </c:pt>
                <c:pt idx="6">
                  <c:v>Shirley</c:v>
                </c:pt>
                <c:pt idx="7">
                  <c:v>Devens </c:v>
                </c:pt>
                <c:pt idx="8">
                  <c:v>Ayer </c:v>
                </c:pt>
              </c:strCache>
            </c:strRef>
          </c:cat>
          <c:val>
            <c:numRef>
              <c:f>'C:\DevGroups\Finance\DEVENS\Tax Recap\FY 2014\[Copy of Tax Rates Graph by community-Residential only.xlsx]Rate Comparison by Town Summary'!$E$6:$E$14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44F-4005-B46A-BB58DEA46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979712"/>
        <c:axId val="91380352"/>
      </c:barChart>
      <c:catAx>
        <c:axId val="90979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1380352"/>
        <c:crosses val="autoZero"/>
        <c:auto val="1"/>
        <c:lblAlgn val="ctr"/>
        <c:lblOffset val="100"/>
        <c:noMultiLvlLbl val="0"/>
      </c:catAx>
      <c:valAx>
        <c:axId val="9138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79712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307955408013029E-2"/>
          <c:y val="0.12139041164158279"/>
          <c:w val="0.84793266695321612"/>
          <c:h val="0.72719785873077813"/>
        </c:manualLayout>
      </c:layout>
      <c:barChart>
        <c:barDir val="col"/>
        <c:grouping val="clustered"/>
        <c:varyColors val="0"/>
        <c:ser>
          <c:idx val="2"/>
          <c:order val="1"/>
          <c:spPr>
            <a:solidFill>
              <a:schemeClr val="accent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99E-4A97-9A19-CCB234627E2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99E-4A97-9A19-CCB234627E20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99E-4A97-9A19-CCB234627E20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99E-4A97-9A19-CCB234627E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'[Tax Rates Graph by community-Commerical only.xlsx]Rate Comparison by Town Summary'!$A$6:$A$18</c:f>
              <c:strCache>
                <c:ptCount val="13"/>
                <c:pt idx="0">
                  <c:v>Worcester </c:v>
                </c:pt>
                <c:pt idx="1">
                  <c:v>Hudson</c:v>
                </c:pt>
                <c:pt idx="2">
                  <c:v>Ayer </c:v>
                </c:pt>
                <c:pt idx="3">
                  <c:v>Littleton </c:v>
                </c:pt>
                <c:pt idx="4">
                  <c:v>Lowell</c:v>
                </c:pt>
                <c:pt idx="5">
                  <c:v>Clinton</c:v>
                </c:pt>
                <c:pt idx="6">
                  <c:v>Marlborough</c:v>
                </c:pt>
                <c:pt idx="7">
                  <c:v>Chelmsford</c:v>
                </c:pt>
                <c:pt idx="8">
                  <c:v>Devens </c:v>
                </c:pt>
                <c:pt idx="9">
                  <c:v>Lancaster </c:v>
                </c:pt>
                <c:pt idx="10">
                  <c:v>Fitchburg</c:v>
                </c:pt>
                <c:pt idx="11">
                  <c:v>Leominster </c:v>
                </c:pt>
                <c:pt idx="12">
                  <c:v>Westford</c:v>
                </c:pt>
              </c:strCache>
            </c:strRef>
          </c:cat>
          <c:val>
            <c:numRef>
              <c:f>'[Tax Rates Graph by community-Commerical only.xlsx]Rate Comparison by Town Summary'!$C$6:$C$18</c:f>
              <c:numCache>
                <c:formatCode>_("$"* #,##0.00_);_("$"* \(#,##0.00\);_("$"* "-"??_);_(@_)</c:formatCode>
                <c:ptCount val="13"/>
                <c:pt idx="0">
                  <c:v>31.26</c:v>
                </c:pt>
                <c:pt idx="1">
                  <c:v>28.88</c:v>
                </c:pt>
                <c:pt idx="2">
                  <c:v>27.45</c:v>
                </c:pt>
                <c:pt idx="3">
                  <c:v>25.37</c:v>
                </c:pt>
                <c:pt idx="4">
                  <c:v>24.36</c:v>
                </c:pt>
                <c:pt idx="5">
                  <c:v>22.42</c:v>
                </c:pt>
                <c:pt idx="6">
                  <c:v>20.32</c:v>
                </c:pt>
                <c:pt idx="7">
                  <c:v>18.170000000000002</c:v>
                </c:pt>
                <c:pt idx="8">
                  <c:v>17.440000000000001</c:v>
                </c:pt>
                <c:pt idx="9">
                  <c:v>17.190000000000001</c:v>
                </c:pt>
                <c:pt idx="10">
                  <c:v>16.02</c:v>
                </c:pt>
                <c:pt idx="11">
                  <c:v>15.54</c:v>
                </c:pt>
                <c:pt idx="12">
                  <c:v>14.76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9E-4A97-9A19-CCB234627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993408"/>
        <c:axId val="909949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'[Tax Rates Graph by community-Commerical only.xlsx]Rate Comparison by Town Summary'!$A$6:$A$18</c15:sqref>
                        </c15:formulaRef>
                      </c:ext>
                    </c:extLst>
                    <c:strCache>
                      <c:ptCount val="13"/>
                      <c:pt idx="0">
                        <c:v>Worcester </c:v>
                      </c:pt>
                      <c:pt idx="1">
                        <c:v>Hudson</c:v>
                      </c:pt>
                      <c:pt idx="2">
                        <c:v>Ayer </c:v>
                      </c:pt>
                      <c:pt idx="3">
                        <c:v>Littleton </c:v>
                      </c:pt>
                      <c:pt idx="4">
                        <c:v>Lowell</c:v>
                      </c:pt>
                      <c:pt idx="5">
                        <c:v>Clinton</c:v>
                      </c:pt>
                      <c:pt idx="6">
                        <c:v>Marlborough</c:v>
                      </c:pt>
                      <c:pt idx="7">
                        <c:v>Chelmsford</c:v>
                      </c:pt>
                      <c:pt idx="8">
                        <c:v>Devens </c:v>
                      </c:pt>
                      <c:pt idx="9">
                        <c:v>Lancaster </c:v>
                      </c:pt>
                      <c:pt idx="10">
                        <c:v>Fitchburg</c:v>
                      </c:pt>
                      <c:pt idx="11">
                        <c:v>Leominster </c:v>
                      </c:pt>
                      <c:pt idx="12">
                        <c:v>Westford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'[Tax Rates Graph by community-Commerical only.xlsx]Rate Comparison by Town Summary'!$B$6:$B$18</c15:sqref>
                        </c15:formulaRef>
                      </c:ext>
                    </c:extLst>
                    <c:numCache>
                      <c:formatCode>General</c:formatCode>
                      <c:ptCount val="1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499E-4A97-9A19-CCB234627E20}"/>
                  </c:ext>
                </c:extLst>
              </c15:ser>
            </c15:filteredBarSeries>
          </c:ext>
        </c:extLst>
      </c:barChart>
      <c:catAx>
        <c:axId val="90993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0994944"/>
        <c:crosses val="autoZero"/>
        <c:auto val="1"/>
        <c:lblAlgn val="ctr"/>
        <c:lblOffset val="100"/>
        <c:noMultiLvlLbl val="0"/>
      </c:catAx>
      <c:valAx>
        <c:axId val="90994944"/>
        <c:scaling>
          <c:orientation val="minMax"/>
          <c:max val="35"/>
        </c:scaling>
        <c:delete val="0"/>
        <c:axPos val="l"/>
        <c:majorGridlines/>
        <c:numFmt formatCode="_(&quot;$&quot;* #,##0.00_);_(&quot;$&quot;* \(#,##0.00\);_(&quot;$&quot;* &quot;-&quot;??_);_(@_)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0993408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689095681221666"/>
          <c:y val="0.15092618619241302"/>
          <c:w val="0.82431082478326578"/>
          <c:h val="0.71602744231794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'Rate Comparison by Town Summary'!#REF!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C06-43D9-B03F-52DA8638FAB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C06-43D9-B03F-52DA8638FABB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C06-43D9-B03F-52DA8638FA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'[Copy of Copy of Average Single Family Tax Bill FY2023.xlsx]Rate Comparison by Town Summary'!$A$5:$B$13</c:f>
              <c:strCache>
                <c:ptCount val="9"/>
                <c:pt idx="0">
                  <c:v>Harvard </c:v>
                </c:pt>
                <c:pt idx="1">
                  <c:v>Groton </c:v>
                </c:pt>
                <c:pt idx="2">
                  <c:v>Littleton </c:v>
                </c:pt>
                <c:pt idx="3">
                  <c:v>Lancaster </c:v>
                </c:pt>
                <c:pt idx="4">
                  <c:v>Lunenburg</c:v>
                </c:pt>
                <c:pt idx="5">
                  <c:v>Devens </c:v>
                </c:pt>
                <c:pt idx="6">
                  <c:v>Shirley</c:v>
                </c:pt>
                <c:pt idx="7">
                  <c:v>Leominster </c:v>
                </c:pt>
                <c:pt idx="8">
                  <c:v>Ayer </c:v>
                </c:pt>
              </c:strCache>
            </c:strRef>
          </c:cat>
          <c:val>
            <c:numRef>
              <c:f>'[Copy of Copy of Average Single Family Tax Bill FY2023.xlsx]Rate Comparison by Town Summary'!$C$5:$C$13</c:f>
              <c:numCache>
                <c:formatCode>_("$"* #,##0_);_("$"* \(#,##0\);_("$"* "-"??_);_(@_)</c:formatCode>
                <c:ptCount val="9"/>
                <c:pt idx="0">
                  <c:v>12833</c:v>
                </c:pt>
                <c:pt idx="1">
                  <c:v>9916</c:v>
                </c:pt>
                <c:pt idx="2">
                  <c:v>9654</c:v>
                </c:pt>
                <c:pt idx="3">
                  <c:v>7842</c:v>
                </c:pt>
                <c:pt idx="4">
                  <c:v>6874</c:v>
                </c:pt>
                <c:pt idx="5">
                  <c:v>6793</c:v>
                </c:pt>
                <c:pt idx="6">
                  <c:v>5745</c:v>
                </c:pt>
                <c:pt idx="7">
                  <c:v>5776</c:v>
                </c:pt>
                <c:pt idx="8">
                  <c:v>5552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06-43D9-B03F-52DA8638FABB}"/>
            </c:ext>
          </c:extLst>
        </c:ser>
        <c:ser>
          <c:idx val="2"/>
          <c:order val="1"/>
          <c:tx>
            <c:strRef>
              <c:f>'\\Massdevelopment.com\mdfa\DevGroups\Finance\DEVENS\Tax Recap\FY 2014\[Copy of Tax Rates Graph by community-Residential only.xlsx]Rate Comparison by Town Summary'!$E$5</c:f>
              <c:strCache>
                <c:ptCount val="1"/>
                <c:pt idx="0">
                  <c:v>Industrial </c:v>
                </c:pt>
              </c:strCache>
            </c:strRef>
          </c:tx>
          <c:invertIfNegative val="0"/>
          <c:cat>
            <c:strRef>
              <c:f>'[Copy of Copy of Average Single Family Tax Bill FY2023.xlsx]Rate Comparison by Town Summary'!$A$5:$B$13</c:f>
              <c:strCache>
                <c:ptCount val="9"/>
                <c:pt idx="0">
                  <c:v>Harvard </c:v>
                </c:pt>
                <c:pt idx="1">
                  <c:v>Groton </c:v>
                </c:pt>
                <c:pt idx="2">
                  <c:v>Littleton </c:v>
                </c:pt>
                <c:pt idx="3">
                  <c:v>Lancaster </c:v>
                </c:pt>
                <c:pt idx="4">
                  <c:v>Lunenburg</c:v>
                </c:pt>
                <c:pt idx="5">
                  <c:v>Devens </c:v>
                </c:pt>
                <c:pt idx="6">
                  <c:v>Shirley</c:v>
                </c:pt>
                <c:pt idx="7">
                  <c:v>Leominster </c:v>
                </c:pt>
                <c:pt idx="8">
                  <c:v>Ayer </c:v>
                </c:pt>
              </c:strCache>
            </c:strRef>
          </c:cat>
          <c:val>
            <c:numRef>
              <c:f>'\\Massdevelopment.com\mdfa\DevGroups\Finance\DEVENS\Tax Recap\FY 2014\[Copy of Tax Rates Graph by community-Residential only.xlsx]Rate Comparison by Town Summary'!$E$6:$E$14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5-3C06-43D9-B03F-52DA8638F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103744"/>
        <c:axId val="89822336"/>
      </c:barChart>
      <c:catAx>
        <c:axId val="89103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9822336"/>
        <c:crosses val="autoZero"/>
        <c:auto val="1"/>
        <c:lblAlgn val="ctr"/>
        <c:lblOffset val="100"/>
        <c:noMultiLvlLbl val="0"/>
      </c:catAx>
      <c:valAx>
        <c:axId val="89822336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9103744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0.30934</cdr:x>
      <cdr:y>0.01361</cdr:y>
    </cdr:from>
    <cdr:to>
      <cdr:x>0.68561</cdr:x>
      <cdr:y>0.16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3625" y="71294"/>
          <a:ext cx="2838449" cy="7669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>
              <a:latin typeface="Arial" panose="020B0604020202020204" pitchFamily="34" charset="0"/>
              <a:cs typeface="Arial" panose="020B0604020202020204" pitchFamily="34" charset="0"/>
            </a:rPr>
            <a:t>Comparative Residential Tax Rates </a:t>
          </a:r>
          <a:r>
            <a:rPr lang="en-US" sz="1600" baseline="3000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</a:t>
          </a:r>
          <a:r>
            <a:rPr lang="en-US" sz="1600" b="1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600" b="1" baseline="3000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en-US" sz="1600" b="1" baseline="30000">
              <a:latin typeface="Arial" panose="020B0604020202020204" pitchFamily="34" charset="0"/>
              <a:cs typeface="Arial" panose="020B0604020202020204" pitchFamily="34" charset="0"/>
            </a:rPr>
            <a:t>By Community </a:t>
          </a:r>
        </a:p>
      </cdr:txBody>
    </cdr:sp>
  </cdr:relSizeAnchor>
  <cdr:relSizeAnchor xmlns:cdr="http://schemas.openxmlformats.org/drawingml/2006/chartDrawing">
    <cdr:from>
      <cdr:x>0.08207</cdr:x>
      <cdr:y>0.92545</cdr:y>
    </cdr:from>
    <cdr:to>
      <cdr:x>0.88763</cdr:x>
      <cdr:y>0.97091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19125" y="4848226"/>
          <a:ext cx="6076950" cy="238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aseline="3000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</a:t>
          </a:r>
          <a:r>
            <a:rPr lang="en-US" sz="100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Devens tax rate reflect proposed fiscal year 2024 rate. All other towns reflect fiscal year 2023 rates</a:t>
          </a:r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0.30934</cdr:x>
      <cdr:y>0.01361</cdr:y>
    </cdr:from>
    <cdr:to>
      <cdr:x>0.68561</cdr:x>
      <cdr:y>0.16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3625" y="71294"/>
          <a:ext cx="2838449" cy="7669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b="1">
              <a:latin typeface="Arial" panose="020B0604020202020204" pitchFamily="34" charset="0"/>
              <a:cs typeface="Arial" panose="020B0604020202020204" pitchFamily="34" charset="0"/>
            </a:rPr>
            <a:t>Comparative Commercial/Industrial Tax Rates </a:t>
          </a:r>
          <a:r>
            <a:rPr lang="en-US" sz="1800" b="1" baseline="3000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  <a:p xmlns:a="http://schemas.openxmlformats.org/drawingml/2006/main">
          <a:pPr algn="ctr"/>
          <a:r>
            <a:rPr lang="en-US" sz="1800" b="1" baseline="30000">
              <a:latin typeface="Arial" panose="020B0604020202020204" pitchFamily="34" charset="0"/>
              <a:cs typeface="Arial" panose="020B0604020202020204" pitchFamily="34" charset="0"/>
            </a:rPr>
            <a:t>By Community </a:t>
          </a:r>
        </a:p>
      </cdr:txBody>
    </cdr:sp>
  </cdr:relSizeAnchor>
  <cdr:relSizeAnchor xmlns:cdr="http://schemas.openxmlformats.org/drawingml/2006/chartDrawing">
    <cdr:from>
      <cdr:x>0.14206</cdr:x>
      <cdr:y>0.96063</cdr:y>
    </cdr:from>
    <cdr:to>
      <cdr:x>0.94383</cdr:x>
      <cdr:y>0.99862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65010" y="6642919"/>
          <a:ext cx="6575336" cy="262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aseline="3000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 Devens tax rate reflect proposed fiscal year 2024.  All other towns reflect fiscal year 2023 rates</a:t>
          </a:r>
          <a:endParaRPr lang="en-US" sz="100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0.25758</cdr:x>
      <cdr:y>0.01361</cdr:y>
    </cdr:from>
    <cdr:to>
      <cdr:x>0.79672</cdr:x>
      <cdr:y>0.25273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43132" y="72725"/>
          <a:ext cx="4067143" cy="1277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>
              <a:latin typeface="Arial" panose="020B0604020202020204" pitchFamily="34" charset="0"/>
              <a:cs typeface="Arial" panose="020B0604020202020204" pitchFamily="34" charset="0"/>
            </a:rPr>
            <a:t>Comparative</a:t>
          </a:r>
          <a:r>
            <a:rPr lang="en-US" sz="1600" b="1" baseline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>
              <a:latin typeface="Arial" panose="020B0604020202020204" pitchFamily="34" charset="0"/>
              <a:cs typeface="Arial" panose="020B0604020202020204" pitchFamily="34" charset="0"/>
            </a:rPr>
            <a:t>Average Single Family</a:t>
          </a:r>
          <a:r>
            <a:rPr lang="en-US" sz="1600" b="1" baseline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>
              <a:latin typeface="Arial" panose="020B0604020202020204" pitchFamily="34" charset="0"/>
              <a:cs typeface="Arial" panose="020B0604020202020204" pitchFamily="34" charset="0"/>
            </a:rPr>
            <a:t>Tax Bill By Community </a:t>
          </a:r>
          <a:r>
            <a:rPr lang="en-US" sz="1600" b="1" baseline="3000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1600" b="1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0.25379</cdr:x>
      <cdr:y>0.06182</cdr:y>
    </cdr:from>
    <cdr:to>
      <cdr:x>0.375</cdr:x>
      <cdr:y>0.23636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14525" y="3238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0.1048</cdr:x>
      <cdr:y>0.92424</cdr:y>
    </cdr:from>
    <cdr:to>
      <cdr:x>0.73712</cdr:x>
      <cdr:y>0.99076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90575" y="4764405"/>
          <a:ext cx="477012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0.12197</cdr:x>
      <cdr:y>0.93119</cdr:y>
    </cdr:from>
    <cdr:to>
      <cdr:x>0.87146</cdr:x>
      <cdr:y>0.9918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20117" y="4975860"/>
          <a:ext cx="5654003" cy="323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aseline="3000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11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900">
              <a:latin typeface="Arial" panose="020B0604020202020204" pitchFamily="34" charset="0"/>
              <a:cs typeface="Arial" panose="020B0604020202020204" pitchFamily="34" charset="0"/>
            </a:rPr>
            <a:t>Devens reflects the average</a:t>
          </a:r>
          <a:r>
            <a:rPr lang="en-US" sz="900" baseline="0">
              <a:latin typeface="Arial" panose="020B0604020202020204" pitchFamily="34" charset="0"/>
              <a:cs typeface="Arial" panose="020B0604020202020204" pitchFamily="34" charset="0"/>
            </a:rPr>
            <a:t> single family tax bill for FY 2024.  All other Towns reflect fiscal year 2023</a:t>
          </a:r>
          <a:endParaRPr lang="en-US" sz="9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2F54-F5D6-424A-BDF7-2E15BEEE2AEE}" type="datetimeFigureOut">
              <a:rPr lang="en-US" smtClean="0"/>
              <a:t>1/4/2024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AE615-EB59-5D48-BB0D-C4364082E0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22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24773-5EE3-2543-AB10-F73D8F0464B4}" type="datetimeFigureOut">
              <a:rPr lang="en-US" smtClean="0"/>
              <a:t>1/4/2024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D39D6-4255-0740-A4F3-D834C4E7C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78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S Aerial Devens, MA IMG_3471_REV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6739472" y="171451"/>
            <a:ext cx="2133600" cy="336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54745"/>
                </a:solidFill>
                <a:latin typeface="Arial"/>
              </a:defRPr>
            </a:lvl1pPr>
          </a:lstStyle>
          <a:p>
            <a:fld id="{32957F49-6833-DD4E-8ACE-A322773F88F3}" type="datetime1">
              <a:rPr lang="en-US" smtClean="0"/>
              <a:t>1/4/2024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520700"/>
            <a:ext cx="6206073" cy="1054100"/>
          </a:xfrm>
        </p:spPr>
        <p:txBody>
          <a:bodyPr lIns="0" tIns="0" rIns="0" bIns="0" anchor="b" anchorCtr="0">
            <a:noAutofit/>
          </a:bodyPr>
          <a:lstStyle>
            <a:lvl1pPr algn="r">
              <a:defRPr sz="3200" b="1">
                <a:solidFill>
                  <a:srgbClr val="45474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4300" y="1608668"/>
            <a:ext cx="6218773" cy="791632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2000">
                <a:solidFill>
                  <a:srgbClr val="45474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6070600"/>
            <a:ext cx="9144000" cy="787400"/>
          </a:xfrm>
          <a:prstGeom prst="rect">
            <a:avLst/>
          </a:prstGeom>
          <a:solidFill>
            <a:srgbClr val="74B8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6417733" y="5627577"/>
            <a:ext cx="2733656" cy="880980"/>
            <a:chOff x="6417733" y="5627577"/>
            <a:chExt cx="2733656" cy="88098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6417733" y="5627577"/>
              <a:ext cx="2733656" cy="880980"/>
            </a:xfrm>
            <a:prstGeom prst="rect">
              <a:avLst/>
            </a:prstGeom>
            <a:gradFill flip="none" rotWithShape="1">
              <a:gsLst>
                <a:gs pos="0">
                  <a:srgbClr val="008040"/>
                </a:gs>
                <a:gs pos="60000">
                  <a:schemeClr val="accent4"/>
                </a:gs>
              </a:gsLst>
              <a:lin ang="108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pic>
          <p:nvPicPr>
            <p:cNvPr id="20" name="Picture 19" descr="Devens_White-01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0868" y="5697946"/>
              <a:ext cx="2568020" cy="740242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8667" y="6354233"/>
            <a:ext cx="2019300" cy="22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94530" y="5577839"/>
            <a:ext cx="2749469" cy="92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2013 MassDevelopment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2013 MassDevelopment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8332" y="0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4"/>
                </a:solidFill>
                <a:latin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070600"/>
            <a:ext cx="9144000" cy="787400"/>
          </a:xfrm>
          <a:prstGeom prst="rect">
            <a:avLst/>
          </a:prstGeom>
          <a:solidFill>
            <a:srgbClr val="74B8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2" name="Picture 1" descr="GettyImages_140872358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1278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667" y="6354233"/>
            <a:ext cx="2019300" cy="2286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630738" y="880533"/>
            <a:ext cx="4513261" cy="1744134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1" y="889000"/>
            <a:ext cx="3986212" cy="17526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800" b="1">
                <a:solidFill>
                  <a:srgbClr val="3132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13500" y="5584241"/>
            <a:ext cx="2730500" cy="92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070600"/>
            <a:ext cx="9144000" cy="787400"/>
          </a:xfrm>
          <a:prstGeom prst="rect">
            <a:avLst/>
          </a:prstGeom>
          <a:solidFill>
            <a:srgbClr val="74B8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5" name="Picture 4" descr="GettyImages_140872358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1532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667" y="6354233"/>
            <a:ext cx="2019300" cy="2286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630738" y="880533"/>
            <a:ext cx="4513261" cy="1744134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4800601" y="889000"/>
            <a:ext cx="3986212" cy="17526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800" b="1">
                <a:solidFill>
                  <a:srgbClr val="3132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13500" y="5584241"/>
            <a:ext cx="2730500" cy="92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9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070600"/>
            <a:ext cx="9144000" cy="787400"/>
          </a:xfrm>
          <a:prstGeom prst="rect">
            <a:avLst/>
          </a:prstGeom>
          <a:solidFill>
            <a:srgbClr val="74B8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6" name="Picture 5" descr="157522980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116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667" y="6354233"/>
            <a:ext cx="2019300" cy="2286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880533"/>
            <a:ext cx="4513261" cy="1744134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342901" y="889000"/>
            <a:ext cx="3986212" cy="17526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800" b="1">
                <a:solidFill>
                  <a:srgbClr val="3132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13500" y="5584241"/>
            <a:ext cx="2730500" cy="92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2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070600"/>
            <a:ext cx="9144000" cy="787400"/>
          </a:xfrm>
          <a:prstGeom prst="rect">
            <a:avLst/>
          </a:prstGeom>
          <a:solidFill>
            <a:srgbClr val="74B8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2" name="Picture 1" descr="15747357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667" y="6354233"/>
            <a:ext cx="2019300" cy="2286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630738" y="880533"/>
            <a:ext cx="4513261" cy="1744134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4800601" y="889000"/>
            <a:ext cx="3986212" cy="17526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800" b="1">
                <a:solidFill>
                  <a:srgbClr val="3132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13500" y="5584241"/>
            <a:ext cx="2730500" cy="92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2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2013 MassDevelopment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3132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2013 MassDevelopment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2013 MassDevelopment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13640" y="46291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>
                    <a:lumMod val="25000"/>
                    <a:lumOff val="75000"/>
                  </a:schemeClr>
                </a:solidFill>
                <a:latin typeface="Arial"/>
              </a:defRPr>
            </a:lvl1pPr>
          </a:lstStyle>
          <a:p>
            <a:r>
              <a:rPr lang="en-US" dirty="0"/>
              <a:t>© 2013 MassDevelopment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8332" y="0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4"/>
                </a:solidFill>
                <a:latin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697133"/>
            <a:ext cx="9144000" cy="160867"/>
          </a:xfrm>
          <a:prstGeom prst="rect">
            <a:avLst/>
          </a:prstGeom>
          <a:solidFill>
            <a:srgbClr val="74B8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56788" y="6383579"/>
            <a:ext cx="1473108" cy="166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251700" y="6226225"/>
            <a:ext cx="1902460" cy="64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63" r:id="rId4"/>
    <p:sldLayoutId id="2147493464" r:id="rId5"/>
    <p:sldLayoutId id="2147493465" r:id="rId6"/>
    <p:sldLayoutId id="2147493459" r:id="rId7"/>
    <p:sldLayoutId id="2147493460" r:id="rId8"/>
    <p:sldLayoutId id="2147493461" r:id="rId9"/>
    <p:sldLayoutId id="2147493462" r:id="rId1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400" b="1" kern="1200">
          <a:solidFill>
            <a:srgbClr val="31323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3200" kern="1200">
          <a:solidFill>
            <a:schemeClr val="tx2">
              <a:lumMod val="75000"/>
              <a:lumOff val="25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–"/>
        <a:defRPr sz="2800" kern="1200">
          <a:solidFill>
            <a:schemeClr val="tx2">
              <a:lumMod val="75000"/>
              <a:lumOff val="25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2400" kern="1200">
          <a:solidFill>
            <a:schemeClr val="tx2">
              <a:lumMod val="75000"/>
              <a:lumOff val="25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»"/>
        <a:defRPr sz="2000" kern="1200">
          <a:solidFill>
            <a:schemeClr val="tx2">
              <a:lumMod val="75000"/>
              <a:lumOff val="25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Excel_Worksheet4.xlsx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285752"/>
            <a:ext cx="6206073" cy="828674"/>
          </a:xfrm>
        </p:spPr>
        <p:txBody>
          <a:bodyPr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Devens Tax Rate Classification Hearing 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2725" y="895351"/>
            <a:ext cx="6218773" cy="117157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Fiscal Year 2024</a:t>
            </a:r>
          </a:p>
          <a:p>
            <a:pPr algn="ctr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Board of Directors Presentation</a:t>
            </a:r>
          </a:p>
          <a:p>
            <a:pPr algn="ctr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December 14, 2023</a:t>
            </a:r>
          </a:p>
          <a:p>
            <a:pPr algn="ctr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REVISED 12-15-2023 (due to changes in new growth)</a:t>
            </a:r>
          </a:p>
        </p:txBody>
      </p:sp>
    </p:spTree>
    <p:extLst>
      <p:ext uri="{BB962C8B-B14F-4D97-AF65-F5344CB8AC3E}">
        <p14:creationId xmlns:p14="http://schemas.microsoft.com/office/powerpoint/2010/main" val="193720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2013 MassDevelopment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/>
        </p:nvGraphicFramePr>
        <p:xfrm>
          <a:off x="800100" y="761999"/>
          <a:ext cx="7543800" cy="5334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243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313231"/>
                </a:solidFill>
                <a:latin typeface="Times New Roman" pitchFamily="18" charset="0"/>
                <a:cs typeface="Times New Roman" pitchFamily="18" charset="0"/>
              </a:rPr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Historical Tax Levy Fiscal Year 2020-2024……………………………………..3  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 of Municipal Service Fees……………………………………………4  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 of New Growth……………………………………………………….5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 of Valuation and Taxes by Property Class……………………………6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Proposed Tax Rate for Fiscal Year 2024……………………………………...…7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Comparative Residential Tax Rates By Community………………………..…..8 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Comparative Commercial Tax Rates By Community…………………………..9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Comparative Average Residential Tax Bill by Community…………………....10</a:t>
            </a:r>
          </a:p>
          <a:p>
            <a:pPr>
              <a:buFont typeface="Wingdings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chemeClr val="accent4"/>
                </a:solidFill>
              </a:rPr>
              <a:t>2</a:t>
            </a:fld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3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Devens </a:t>
            </a:r>
            <a:b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Historical Tax Levy</a:t>
            </a:r>
            <a:b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Fiscal Year 2020-2024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2013 MassDevelopment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359902"/>
              </p:ext>
            </p:extLst>
          </p:nvPr>
        </p:nvGraphicFramePr>
        <p:xfrm>
          <a:off x="194423" y="1519131"/>
          <a:ext cx="8682831" cy="3667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153480" imgH="3867116" progId="Excel.Sheet.12">
                  <p:embed/>
                </p:oleObj>
              </mc:Choice>
              <mc:Fallback>
                <p:oleObj name="Worksheet" r:id="rId2" imgW="9153480" imgH="38671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4423" y="1519131"/>
                        <a:ext cx="8682831" cy="3667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71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Devens </a:t>
            </a:r>
            <a:b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 of Municipal Service Fees </a:t>
            </a:r>
            <a:b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Actual FY 2023 and Projected FY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2013 MassDevelopment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403343"/>
              </p:ext>
            </p:extLst>
          </p:nvPr>
        </p:nvGraphicFramePr>
        <p:xfrm>
          <a:off x="265636" y="1495252"/>
          <a:ext cx="8453917" cy="350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439422" imgH="3914877" progId="Excel.Sheet.12">
                  <p:embed/>
                </p:oleObj>
              </mc:Choice>
              <mc:Fallback>
                <p:oleObj name="Worksheet" r:id="rId2" imgW="9439422" imgH="391487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5636" y="1495252"/>
                        <a:ext cx="8453917" cy="3507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1373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Devens 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New Growth Summary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Fiscal Year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2013 MassDevelopment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606567"/>
              </p:ext>
            </p:extLst>
          </p:nvPr>
        </p:nvGraphicFramePr>
        <p:xfrm>
          <a:off x="2350382" y="1360074"/>
          <a:ext cx="4081154" cy="5249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057641" imgH="6505609" progId="Excel.Sheet.12">
                  <p:embed/>
                </p:oleObj>
              </mc:Choice>
              <mc:Fallback>
                <p:oleObj name="Worksheet" r:id="rId2" imgW="5057641" imgH="650560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50382" y="1360074"/>
                        <a:ext cx="4081154" cy="5249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249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Devens </a:t>
            </a:r>
            <a:b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 of Valuation &amp; Taxes by Property Class </a:t>
            </a:r>
            <a:b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Fiscal Year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2013 MassDevelopment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749433"/>
              </p:ext>
            </p:extLst>
          </p:nvPr>
        </p:nvGraphicFramePr>
        <p:xfrm>
          <a:off x="1640141" y="1636499"/>
          <a:ext cx="584835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848490" imgH="2924141" progId="Excel.Sheet.12">
                  <p:embed/>
                </p:oleObj>
              </mc:Choice>
              <mc:Fallback>
                <p:oleObj name="Worksheet" r:id="rId2" imgW="5848490" imgH="29241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40141" y="1636499"/>
                        <a:ext cx="584835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1387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23825"/>
            <a:ext cx="8229600" cy="942975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Devens</a:t>
            </a:r>
            <a:b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Proposed Tax Rate </a:t>
            </a:r>
            <a:b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Fiscal Year 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2013 MassDevelopment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765586"/>
              </p:ext>
            </p:extLst>
          </p:nvPr>
        </p:nvGraphicFramePr>
        <p:xfrm>
          <a:off x="1023938" y="1352550"/>
          <a:ext cx="7096125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096233" imgH="4152764" progId="Excel.Sheet.12">
                  <p:embed/>
                </p:oleObj>
              </mc:Choice>
              <mc:Fallback>
                <p:oleObj name="Worksheet" r:id="rId2" imgW="7096233" imgH="41527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3938" y="1352550"/>
                        <a:ext cx="7096125" cy="415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9426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2013 MassDevelopment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/>
        </p:nvGraphicFramePr>
        <p:xfrm>
          <a:off x="800100" y="809624"/>
          <a:ext cx="7543800" cy="5238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7740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2013 MassDevelopment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/>
        </p:nvGraphicFramePr>
        <p:xfrm>
          <a:off x="471487" y="-28575"/>
          <a:ext cx="8201025" cy="6915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9437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6">
      <a:dk1>
        <a:srgbClr val="313231"/>
      </a:dk1>
      <a:lt1>
        <a:srgbClr val="FFFFFF"/>
      </a:lt1>
      <a:dk2>
        <a:srgbClr val="313231"/>
      </a:dk2>
      <a:lt2>
        <a:srgbClr val="FFFFFF"/>
      </a:lt2>
      <a:accent1>
        <a:srgbClr val="CBBD89"/>
      </a:accent1>
      <a:accent2>
        <a:srgbClr val="F9CA57"/>
      </a:accent2>
      <a:accent3>
        <a:srgbClr val="5D8FB3"/>
      </a:accent3>
      <a:accent4>
        <a:srgbClr val="68AB33"/>
      </a:accent4>
      <a:accent5>
        <a:srgbClr val="00355F"/>
      </a:accent5>
      <a:accent6>
        <a:srgbClr val="461A36"/>
      </a:accent6>
      <a:hlink>
        <a:srgbClr val="EA8E3F"/>
      </a:hlink>
      <a:folHlink>
        <a:srgbClr val="68AB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10861</TotalTime>
  <Words>266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Office Theme</vt:lpstr>
      <vt:lpstr>Worksheet</vt:lpstr>
      <vt:lpstr>Devens Tax Rate Classification Hearing  </vt:lpstr>
      <vt:lpstr>Table of Contents</vt:lpstr>
      <vt:lpstr>Devens  Historical Tax Levy Fiscal Year 2020-2024</vt:lpstr>
      <vt:lpstr>Devens  Summary of Municipal Service Fees  Actual FY 2023 and Projected FY 2024</vt:lpstr>
      <vt:lpstr>Devens  New Growth Summary Fiscal Year 2024</vt:lpstr>
      <vt:lpstr>Devens  Summary of Valuation &amp; Taxes by Property Class  Fiscal Year 2024</vt:lpstr>
      <vt:lpstr>Devens Proposed Tax Rate  Fiscal Year  2024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Doherty, Brenda</cp:lastModifiedBy>
  <cp:revision>322</cp:revision>
  <cp:lastPrinted>2022-11-16T20:56:24Z</cp:lastPrinted>
  <dcterms:created xsi:type="dcterms:W3CDTF">2010-04-12T23:12:02Z</dcterms:created>
  <dcterms:modified xsi:type="dcterms:W3CDTF">2024-01-04T17:29:03Z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